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6" r:id="rId4"/>
    <p:sldId id="280" r:id="rId5"/>
    <p:sldId id="269" r:id="rId6"/>
    <p:sldId id="268" r:id="rId7"/>
    <p:sldId id="271" r:id="rId8"/>
    <p:sldId id="270" r:id="rId9"/>
    <p:sldId id="276" r:id="rId10"/>
    <p:sldId id="275" r:id="rId11"/>
    <p:sldId id="267" r:id="rId12"/>
    <p:sldId id="288" r:id="rId13"/>
    <p:sldId id="289" r:id="rId14"/>
    <p:sldId id="290" r:id="rId15"/>
    <p:sldId id="291" r:id="rId16"/>
    <p:sldId id="293" r:id="rId17"/>
    <p:sldId id="294" r:id="rId18"/>
    <p:sldId id="295" r:id="rId19"/>
    <p:sldId id="296" r:id="rId20"/>
    <p:sldId id="301" r:id="rId21"/>
    <p:sldId id="297" r:id="rId22"/>
    <p:sldId id="298" r:id="rId23"/>
    <p:sldId id="299" r:id="rId24"/>
    <p:sldId id="300" r:id="rId25"/>
    <p:sldId id="307" r:id="rId26"/>
    <p:sldId id="30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deeplizard.com/resource/pavq7noze2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CLASS 6</a:t>
            </a:r>
            <a:r>
              <a:rPr lang="en-US" altLang="en-US" dirty="0"/>
              <a:t>/7</a:t>
            </a:r>
            <a:endParaRPr lang="en-US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/>
              <a:t>Computer Vision</a:t>
            </a:r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610" y="365125"/>
            <a:ext cx="10537190" cy="633730"/>
          </a:xfrm>
        </p:spPr>
        <p:txBody>
          <a:bodyPr>
            <a:normAutofit fontScale="90000"/>
          </a:bodyPr>
          <a:p>
            <a:r>
              <a:rPr lang="en-US" altLang="en-GB" b="1"/>
              <a:t>CONVOLUTION</a:t>
            </a:r>
            <a:endParaRPr lang="en-US" altLang="en-GB" b="1"/>
          </a:p>
        </p:txBody>
      </p:sp>
      <p:pic>
        <p:nvPicPr>
          <p:cNvPr id="4" name="Content Placeholder 3" descr="1__34EtrgYk6cQxlJ2br51HQ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62735" y="930275"/>
            <a:ext cx="8575675" cy="57683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The Convolution Operation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944110" y="1615440"/>
            <a:ext cx="6781800" cy="418338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843280" y="2005965"/>
            <a:ext cx="4064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4000"/>
              <a:t>2 main properties</a:t>
            </a:r>
            <a:endParaRPr lang="en-US" altLang="en-GB" sz="4000"/>
          </a:p>
        </p:txBody>
      </p:sp>
      <p:sp>
        <p:nvSpPr>
          <p:cNvPr id="6" name="Text Box 5"/>
          <p:cNvSpPr txBox="1"/>
          <p:nvPr/>
        </p:nvSpPr>
        <p:spPr>
          <a:xfrm>
            <a:off x="746125" y="3089275"/>
            <a:ext cx="406400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AutoNum type="arabicPeriod"/>
            </a:pPr>
            <a:r>
              <a:rPr lang="en-US" altLang="en-GB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Translation Invariant</a:t>
            </a:r>
            <a:r>
              <a:rPr lang="en-US" altLang="en-GB" sz="2400"/>
              <a:t> </a:t>
            </a:r>
            <a:br>
              <a:rPr lang="en-US" altLang="en-GB" sz="2400"/>
            </a:br>
            <a:r>
              <a:rPr lang="en-US" altLang="en-GB" sz="2400"/>
              <a:t>(Location independant)</a:t>
            </a:r>
            <a:endParaRPr lang="en-US" altLang="en-GB" sz="2400"/>
          </a:p>
          <a:p>
            <a:pPr marL="342900" indent="-342900">
              <a:buAutoNum type="arabicPeriod"/>
            </a:pPr>
            <a:r>
              <a:rPr lang="en-US" altLang="en-GB" sz="2400" b="1"/>
              <a:t>Learn Spatial Hirerchies of patterns</a:t>
            </a:r>
            <a:br>
              <a:rPr lang="en-US" altLang="en-GB" sz="2400" b="1"/>
            </a:br>
            <a:r>
              <a:rPr lang="en-US" altLang="en-GB" sz="2000"/>
              <a:t>(learn increasingly difficult patterns)</a:t>
            </a:r>
            <a:r>
              <a:rPr lang="en-US" altLang="en-GB" sz="2400"/>
              <a:t> </a:t>
            </a:r>
            <a:endParaRPr lang="en-US" altLang="en-GB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Spatial Hirerchary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77415" y="1825625"/>
            <a:ext cx="78365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Feature Map, Filter &amp; Response Map 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01645" y="1988820"/>
            <a:ext cx="6057900" cy="288036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310255" y="5099685"/>
            <a:ext cx="1111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/>
              <a:t>(28,28,1)</a:t>
            </a:r>
            <a:endParaRPr lang="en-US" altLang="en-GB"/>
          </a:p>
        </p:txBody>
      </p:sp>
      <p:sp>
        <p:nvSpPr>
          <p:cNvPr id="6" name="Text Box 5"/>
          <p:cNvSpPr txBox="1"/>
          <p:nvPr/>
        </p:nvSpPr>
        <p:spPr>
          <a:xfrm>
            <a:off x="5583555" y="4869180"/>
            <a:ext cx="89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/>
              <a:t>3x3x</a:t>
            </a:r>
            <a:r>
              <a:rPr lang="" altLang="en-US"/>
              <a:t>1</a:t>
            </a:r>
            <a:endParaRPr lang="" altLang="en-US"/>
          </a:p>
        </p:txBody>
      </p:sp>
      <p:sp>
        <p:nvSpPr>
          <p:cNvPr id="7" name="Text Box 6"/>
          <p:cNvSpPr txBox="1"/>
          <p:nvPr/>
        </p:nvSpPr>
        <p:spPr>
          <a:xfrm>
            <a:off x="7463790" y="5166995"/>
            <a:ext cx="1163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/>
              <a:t>(26,26,32)</a:t>
            </a:r>
            <a:endParaRPr lang="en-US" altLang="en-GB"/>
          </a:p>
        </p:txBody>
      </p:sp>
      <p:sp>
        <p:nvSpPr>
          <p:cNvPr id="8" name="Text Box 7"/>
          <p:cNvSpPr txBox="1"/>
          <p:nvPr/>
        </p:nvSpPr>
        <p:spPr>
          <a:xfrm>
            <a:off x="3001645" y="5535295"/>
            <a:ext cx="1944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/>
              <a:t>Input feature map</a:t>
            </a:r>
            <a:endParaRPr lang="en-US" altLang="en-GB"/>
          </a:p>
        </p:txBody>
      </p:sp>
      <p:sp>
        <p:nvSpPr>
          <p:cNvPr id="9" name="Text Box 8"/>
          <p:cNvSpPr txBox="1"/>
          <p:nvPr/>
        </p:nvSpPr>
        <p:spPr>
          <a:xfrm>
            <a:off x="7073265" y="5535295"/>
            <a:ext cx="2159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/>
              <a:t>Output</a:t>
            </a:r>
            <a:r>
              <a:rPr lang="en-US" altLang="en-GB"/>
              <a:t> feature map</a:t>
            </a:r>
            <a:endParaRPr lang="en-US" altLang="en-GB"/>
          </a:p>
        </p:txBody>
      </p:sp>
      <p:sp>
        <p:nvSpPr>
          <p:cNvPr id="11" name="Text Box 10"/>
          <p:cNvSpPr txBox="1"/>
          <p:nvPr/>
        </p:nvSpPr>
        <p:spPr>
          <a:xfrm>
            <a:off x="3048000" y="616521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GB" altLang="en-US"/>
              <a:t>Conv2D(output_depth, (window_height, window_width))</a:t>
            </a:r>
            <a:endParaRPr lang="en-GB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 sz="2800" b="1"/>
              <a:t>UNDERSTANDING BORDER EFFECTS AND PADDING</a:t>
            </a:r>
            <a:endParaRPr lang="en-GB" altLang="en-US" sz="2800" b="1"/>
          </a:p>
        </p:txBody>
      </p:sp>
      <p:sp>
        <p:nvSpPr>
          <p:cNvPr id="6" name="Text Box 5"/>
          <p:cNvSpPr txBox="1"/>
          <p:nvPr/>
        </p:nvSpPr>
        <p:spPr>
          <a:xfrm>
            <a:off x="838200" y="169100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/>
              <a:t>1. The convolution reduces the 2D size of the input feature map if padding of input feature map is not done.</a:t>
            </a:r>
            <a:endParaRPr lang="en-US" altLang="en-GB"/>
          </a:p>
        </p:txBody>
      </p:sp>
      <p:sp>
        <p:nvSpPr>
          <p:cNvPr id="12" name="Text Box 11"/>
          <p:cNvSpPr txBox="1"/>
          <p:nvPr/>
        </p:nvSpPr>
        <p:spPr>
          <a:xfrm>
            <a:off x="1287145" y="320675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/>
              <a:t>Practical from</a:t>
            </a:r>
            <a:endParaRPr lang="en-US" altLang="en-GB"/>
          </a:p>
          <a:p>
            <a:r>
              <a:rPr lang="en-US" altLang="en-GB"/>
              <a:t>Book Page 208</a:t>
            </a:r>
            <a:endParaRPr lang="en-US" altLang="en-GB"/>
          </a:p>
        </p:txBody>
      </p:sp>
      <p:pic>
        <p:nvPicPr>
          <p:cNvPr id="14" name="Picture 13" descr="082918_1325_ConvNetConv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9200" y="1085215"/>
            <a:ext cx="9518650" cy="53543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 b="1"/>
              <a:t>MaxPooling</a:t>
            </a:r>
            <a:r>
              <a:rPr lang="en-US" altLang="en-GB"/>
              <a:t> </a:t>
            </a:r>
            <a:br>
              <a:rPr lang="en-US" altLang="en-GB"/>
            </a:br>
            <a:r>
              <a:rPr lang="en-US" altLang="en-GB" sz="2800"/>
              <a:t>(down sampling)</a:t>
            </a:r>
            <a:endParaRPr lang="en-US" altLang="en-GB" sz="2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GB" altLang="en-US">
                <a:hlinkClick r:id="rId1" action="ppaction://hlinkfile"/>
              </a:rPr>
              <a:t>MaxPool Con Demos</a:t>
            </a:r>
            <a:endParaRPr lang="en-GB" altLang="en-US">
              <a:hlinkClick r:id="rId1" action="ppaction://hlinkfile"/>
            </a:endParaRPr>
          </a:p>
          <a:p>
            <a:pPr marL="0" indent="0">
              <a:buNone/>
            </a:pPr>
            <a:endParaRPr lang="en-GB" altLang="en-US"/>
          </a:p>
          <a:p>
            <a:pPr marL="0" indent="0">
              <a:buNone/>
            </a:pPr>
            <a:r>
              <a:rPr lang="en-US" altLang="en-GB"/>
              <a:t>MaxPooling vs Convolution</a:t>
            </a:r>
            <a:endParaRPr lang="en-US" altLang="en-GB"/>
          </a:p>
        </p:txBody>
      </p:sp>
      <p:graphicFrame>
        <p:nvGraphicFramePr>
          <p:cNvPr id="4" name="Table 3"/>
          <p:cNvGraphicFramePr/>
          <p:nvPr/>
        </p:nvGraphicFramePr>
        <p:xfrm>
          <a:off x="920115" y="3429000"/>
          <a:ext cx="8532495" cy="2545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165"/>
                <a:gridCol w="2844165"/>
                <a:gridCol w="28441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                              LAYER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Convolution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MaxPool</a:t>
                      </a:r>
                      <a:endParaRPr lang="en-US" altLang="en-GB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Kernel Size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3x3, 5x5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2x2</a:t>
                      </a:r>
                      <a:endParaRPr lang="en-US" altLang="en-GB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Strides (Step size)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1 (most cases)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2</a:t>
                      </a:r>
                      <a:endParaRPr lang="en-US" altLang="en-GB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Operation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sum(element-wise multiply with kernel weights)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max(elements)</a:t>
                      </a:r>
                      <a:endParaRPr lang="en-US" altLang="en-GB"/>
                    </a:p>
                    <a:p>
                      <a:pPr>
                        <a:buNone/>
                      </a:pPr>
                      <a:r>
                        <a:rPr lang="en-US" altLang="en-GB"/>
                        <a:t>--no kernel weights--</a:t>
                      </a:r>
                      <a:endParaRPr lang="en-US" altLang="en-GB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Learned Transforamations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kernel weights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no weights / learning</a:t>
                      </a:r>
                      <a:endParaRPr lang="en-US" altLang="en-GB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en-GB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 Box 4"/>
          <p:cNvSpPr txBox="1"/>
          <p:nvPr/>
        </p:nvSpPr>
        <p:spPr>
          <a:xfrm>
            <a:off x="4737735" y="13455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What happens without pooling layer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>
              <a:buFont typeface="Wingdings" panose="05000000000000000000" charset="0"/>
              <a:buChar char="Ø"/>
            </a:pPr>
            <a:r>
              <a:rPr lang="en-GB" altLang="en-US">
                <a:latin typeface="Calibri" panose="020F0502020204030204" charset="0"/>
                <a:cs typeface="Calibri" panose="020F0502020204030204" charset="0"/>
              </a:rPr>
              <a:t>It isn’t conducive to learning a spatial hierarchy of features.</a:t>
            </a:r>
            <a:endParaRPr lang="en-GB" altLang="en-US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altLang="en-GB">
                <a:latin typeface="Calibri" panose="020F0502020204030204" charset="0"/>
                <a:cs typeface="Calibri" panose="020F0502020204030204" charset="0"/>
              </a:rPr>
              <a:t>The number of parameeters are huge for evena small model</a:t>
            </a:r>
            <a:endParaRPr lang="en-US" altLang="en-GB"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buFont typeface="Wingdings" panose="05000000000000000000" charset="0"/>
              <a:buNone/>
            </a:pPr>
            <a:br>
              <a:rPr lang="en-GB" altLang="en-US">
                <a:latin typeface="Calibri" panose="020F0502020204030204" charset="0"/>
                <a:cs typeface="Calibri" panose="020F0502020204030204" charset="0"/>
              </a:rPr>
            </a:br>
            <a:r>
              <a:rPr lang="en-US" altLang="en-GB" b="1">
                <a:latin typeface="Calibri" panose="020F0502020204030204" charset="0"/>
                <a:cs typeface="Calibri" panose="020F0502020204030204" charset="0"/>
              </a:rPr>
              <a:t>Advantage of Using Max Pool</a:t>
            </a:r>
            <a:endParaRPr lang="en-GB" altLang="en-US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altLang="en-GB">
                <a:latin typeface="Calibri" panose="020F0502020204030204" charset="0"/>
                <a:cs typeface="Calibri" panose="020F0502020204030204" charset="0"/>
              </a:rPr>
              <a:t>T</a:t>
            </a:r>
            <a:r>
              <a:rPr lang="en-GB" altLang="en-US">
                <a:latin typeface="Calibri" panose="020F0502020204030204" charset="0"/>
                <a:cs typeface="Calibri" panose="020F0502020204030204" charset="0"/>
              </a:rPr>
              <a:t>o reduce the number of feature-map</a:t>
            </a:r>
            <a:r>
              <a:rPr lang="en-US" altLang="en-GB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GB" altLang="en-US">
                <a:latin typeface="Calibri" panose="020F0502020204030204" charset="0"/>
                <a:cs typeface="Calibri" panose="020F0502020204030204" charset="0"/>
              </a:rPr>
              <a:t>coefficients to process</a:t>
            </a:r>
            <a:endParaRPr lang="en-GB" altLang="en-US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altLang="en-GB">
                <a:latin typeface="Calibri" panose="020F0502020204030204" charset="0"/>
                <a:cs typeface="Calibri" panose="020F0502020204030204" charset="0"/>
              </a:rPr>
              <a:t>T</a:t>
            </a:r>
            <a:r>
              <a:rPr lang="en-GB" altLang="en-US">
                <a:latin typeface="Calibri" panose="020F0502020204030204" charset="0"/>
                <a:cs typeface="Calibri" panose="020F0502020204030204" charset="0"/>
              </a:rPr>
              <a:t>o induce spatial-filter hierarchies by making successive convolution layers look at increasingly large windows (in terms of the fraction of</a:t>
            </a:r>
            <a:r>
              <a:rPr lang="en-US" altLang="en-GB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GB" altLang="en-US">
                <a:latin typeface="Calibri" panose="020F0502020204030204" charset="0"/>
                <a:cs typeface="Calibri" panose="020F0502020204030204" charset="0"/>
              </a:rPr>
              <a:t>the original input they cover)</a:t>
            </a:r>
            <a:endParaRPr lang="en-GB" altLang="en-US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/>
              <a:t>Practical use case / Practice Problem</a:t>
            </a:r>
            <a:br>
              <a:rPr lang="en-US" altLang="en-GB"/>
            </a:br>
            <a:r>
              <a:rPr lang="en-US" altLang="en-GB" sz="3200" b="1">
                <a:solidFill>
                  <a:srgbClr val="FF0000"/>
                </a:solidFill>
              </a:rPr>
              <a:t>Cats-and-Dogs Classification</a:t>
            </a:r>
            <a:endParaRPr lang="en-US" altLang="en-GB" sz="3200" b="1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Download data (learn use of kaggle)</a:t>
            </a:r>
            <a:endParaRPr lang="en-US" altLang="en-GB"/>
          </a:p>
          <a:p>
            <a:r>
              <a:rPr lang="en-US" altLang="en-GB"/>
              <a:t>Create dataset dir-structure</a:t>
            </a:r>
            <a:endParaRPr lang="en-US" altLang="en-GB"/>
          </a:p>
          <a:p>
            <a:r>
              <a:rPr lang="en-US" altLang="en-GB"/>
              <a:t>Building the Model</a:t>
            </a:r>
            <a:endParaRPr lang="en-US" altLang="en-GB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>
            <a:normAutofit fontScale="90000"/>
          </a:bodyPr>
          <a:p>
            <a:r>
              <a:rPr lang="en-US" altLang="en-GB" b="1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</a:rPr>
              <a:t>Model Building Blocks</a:t>
            </a:r>
            <a:endParaRPr lang="en-US" altLang="en-GB" b="1">
              <a:gradFill>
                <a:gsLst>
                  <a:gs pos="0">
                    <a:srgbClr val="012D86"/>
                  </a:gs>
                  <a:gs pos="100000">
                    <a:srgbClr val="0E2557"/>
                  </a:gs>
                </a:gsLst>
                <a:lin scaled="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8420"/>
            <a:ext cx="10515600" cy="4848860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en-GB" sz="2400" b="1"/>
              <a:t>#layer block 1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>
                <a:gradFill>
                  <a:gsLst>
                    <a:gs pos="0">
                      <a:srgbClr val="14CD68"/>
                    </a:gs>
                    <a:gs pos="100000">
                      <a:srgbClr val="035C7D"/>
                    </a:gs>
                  </a:gsLst>
                  <a:lin scaled="0"/>
                </a:gradFill>
              </a:rPr>
              <a:t>inputs</a:t>
            </a:r>
            <a:r>
              <a:rPr lang="en-US" altLang="en-GB" sz="2400"/>
              <a:t> = keras.Input(shape=(image_width, image_height, channels))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x = layers.Rescaling(1./255)(inputs)</a:t>
            </a:r>
            <a:r>
              <a:rPr lang="" altLang="en-US" sz="2400"/>
              <a:t>   #optional </a:t>
            </a:r>
            <a:r>
              <a:rPr lang="en-US" altLang="en-GB" sz="2400"/>
              <a:t> 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 b="1"/>
              <a:t>#layer blocks 2.....(n-1)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x = layers.Conv2D(filters=nn, kernel_size=3, activation="relu")(x)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/>
              <a:t>x = layers.MaxPooling2D(pool_size=2)(x)</a:t>
            </a:r>
            <a:r>
              <a:rPr lang="en-US" altLang="en-US" sz="2400"/>
              <a:t>      # </a:t>
            </a:r>
            <a:r>
              <a:rPr lang="en-US" altLang="en-US" sz="2000" b="1">
                <a:solidFill>
                  <a:srgbClr val="FF0000"/>
                </a:solidFill>
              </a:rPr>
              <a:t>2nd last (n-1)th layer is not maxpooled</a:t>
            </a:r>
            <a:r>
              <a:rPr lang="en-US" altLang="en-US" sz="2000" b="1"/>
              <a:t> 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 b="1"/>
              <a:t>#layer block n</a:t>
            </a:r>
            <a:endParaRPr lang="en-US" altLang="en-GB" sz="2400" b="1"/>
          </a:p>
          <a:p>
            <a:pPr marL="0" indent="0">
              <a:buNone/>
            </a:pPr>
            <a:r>
              <a:rPr lang="en-US" altLang="en-GB" sz="2400"/>
              <a:t>x = layers.Flatten()(x)</a:t>
            </a:r>
            <a:endParaRPr lang="en-US" altLang="en-GB" sz="2400"/>
          </a:p>
          <a:p>
            <a:pPr marL="0" indent="0">
              <a:buNone/>
            </a:pPr>
            <a:r>
              <a:rPr lang="" altLang="en-US" sz="2400">
                <a:solidFill>
                  <a:srgbClr val="FF0000"/>
                </a:solidFill>
              </a:rPr>
              <a:t>x = layers.Dense(4, activation=’relu’)  # optional</a:t>
            </a:r>
            <a:endParaRPr lang="en-US" altLang="en-GB" sz="24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en-GB" sz="2400">
                <a:solidFill>
                  <a:srgbClr val="FF0000"/>
                </a:solidFill>
              </a:rPr>
              <a:t>outputs</a:t>
            </a:r>
            <a:r>
              <a:rPr lang="en-US" altLang="en-GB" sz="2400"/>
              <a:t> = layers.Dense(1, activation="sigmoid")(x)   # for binary classification</a:t>
            </a:r>
            <a:endParaRPr lang="en-US" altLang="en-GB" sz="2400"/>
          </a:p>
          <a:p>
            <a:pPr marL="0" indent="0">
              <a:buNone/>
            </a:pPr>
            <a:r>
              <a:rPr lang="en-US" altLang="en-GB" sz="2400" b="1"/>
              <a:t>#model</a:t>
            </a:r>
            <a:endParaRPr lang="en-US" altLang="en-GB" sz="2400" b="1"/>
          </a:p>
          <a:p>
            <a:pPr marL="0" indent="0">
              <a:buNone/>
            </a:pPr>
            <a:r>
              <a:rPr lang="en-US" altLang="en-GB" sz="2400"/>
              <a:t>model = keras.Model(inputs=</a:t>
            </a:r>
            <a:r>
              <a:rPr lang="en-US" altLang="en-GB" sz="24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  <a:t>inputs</a:t>
            </a:r>
            <a:r>
              <a:rPr lang="en-US" altLang="en-GB" sz="2400"/>
              <a:t>, outputs=</a:t>
            </a:r>
            <a:r>
              <a:rPr lang="en-US" altLang="en-GB" sz="2400">
                <a:solidFill>
                  <a:srgbClr val="FF0000"/>
                </a:solidFill>
              </a:rPr>
              <a:t>outputs</a:t>
            </a:r>
            <a:r>
              <a:rPr lang="en-US" altLang="en-GB" sz="2400"/>
              <a:t>)</a:t>
            </a:r>
            <a:endParaRPr lang="en-US" altLang="en-GB"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model hyper parameters specification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02310" y="2297430"/>
            <a:ext cx="7431405" cy="23475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GB" b="1"/>
              <a:t>Convnets - </a:t>
            </a:r>
            <a:br>
              <a:rPr lang="en-US" altLang="en-GB" b="1"/>
            </a:br>
            <a:r>
              <a:rPr lang="en-US" altLang="en-GB" b="1" i="1"/>
              <a:t>Primary Element of CV using Deep Learning</a:t>
            </a:r>
            <a:endParaRPr lang="en-US" altLang="en-GB" b="1" i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p>
            <a:r>
              <a:rPr lang="en-US" altLang="en-GB"/>
              <a:t>Convnets: Models built using Convolution Layers </a:t>
            </a:r>
            <a:endParaRPr lang="en-US" altLang="en-GB"/>
          </a:p>
          <a:p>
            <a:r>
              <a:rPr lang="en-US" altLang="en-GB"/>
              <a:t>Convolution: A mathematical concept which involved CONVOLVING of one matrix with an other matrix. (also applicable to Tensors.)</a:t>
            </a:r>
            <a:endParaRPr lang="en-US" altLang="en-GB"/>
          </a:p>
          <a:p>
            <a:r>
              <a:rPr lang="en-US" altLang="en-GB" b="1"/>
              <a:t>Why CONVNETS</a:t>
            </a:r>
            <a:br>
              <a:rPr lang="en-US" altLang="en-GB" b="1"/>
            </a:br>
            <a:r>
              <a:rPr lang="en-US" altLang="en-GB"/>
              <a:t>As we have seen in minist dataset, there were 784 features in the input layer. Imagin if an image is 225 x 225 x 3, it would equate to 151,875.</a:t>
            </a:r>
            <a:endParaRPr lang="en-US" altLang="en-GB"/>
          </a:p>
          <a:p>
            <a:r>
              <a:rPr lang="en-US" altLang="en-GB"/>
              <a:t>Again imagin the number of weights if the model contains only one hidden layer of 1024 size ... makies whooping 155.5 Million parameters in just a single hidden layerd model.</a:t>
            </a:r>
            <a:endParaRPr lang="en-US" altLang="en-GB"/>
          </a:p>
          <a:p>
            <a:r>
              <a:rPr lang="en-US" altLang="en-GB"/>
              <a:t>--Thats too much for computer resources, while the model would not be able to do something appreceable.</a:t>
            </a:r>
            <a:endParaRPr lang="en-US" altLang="en-GB"/>
          </a:p>
          <a:p>
            <a:r>
              <a:rPr lang="en-US" altLang="en-GB"/>
              <a:t>So Convnets came to rescue and paved the way for success of Deep Learning starting off with 2013-2015 ILSCVR competitions.</a:t>
            </a:r>
            <a:endParaRPr lang="en-US" altLang="en-GB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Calculating no. of Parameters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69505" y="259080"/>
            <a:ext cx="4312285" cy="19837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b="39885"/>
          <a:stretch>
            <a:fillRect/>
          </a:stretch>
        </p:blipFill>
        <p:spPr>
          <a:xfrm>
            <a:off x="603250" y="1314450"/>
            <a:ext cx="6225540" cy="224917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951865" y="4104640"/>
            <a:ext cx="406400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/>
              <a:t>input channels=3</a:t>
            </a:r>
            <a:endParaRPr lang="en-US" altLang="en-GB"/>
          </a:p>
          <a:p>
            <a:r>
              <a:rPr lang="en-US" altLang="en-GB"/>
              <a:t>kernel size=3x3</a:t>
            </a:r>
            <a:endParaRPr lang="en-US" altLang="en-GB"/>
          </a:p>
          <a:p>
            <a:r>
              <a:rPr lang="en-US" altLang="en-GB"/>
              <a:t>filters=32</a:t>
            </a:r>
            <a:endParaRPr lang="en-US" altLang="en-GB"/>
          </a:p>
          <a:p>
            <a:r>
              <a:rPr lang="en-US" altLang="en-GB"/>
              <a:t>all multiples = 864</a:t>
            </a:r>
            <a:endParaRPr lang="en-US" altLang="en-GB"/>
          </a:p>
          <a:p>
            <a:r>
              <a:rPr lang="en-US" altLang="en-GB"/>
              <a:t>+bias (=#filters)=864+32=896</a:t>
            </a:r>
            <a:endParaRPr lang="en-US" altLang="en-GB"/>
          </a:p>
          <a:p>
            <a:endParaRPr lang="en-US" altLang="en-GB"/>
          </a:p>
        </p:txBody>
      </p:sp>
      <p:sp>
        <p:nvSpPr>
          <p:cNvPr id="7" name="Text Box 6"/>
          <p:cNvSpPr txBox="1"/>
          <p:nvPr/>
        </p:nvSpPr>
        <p:spPr>
          <a:xfrm>
            <a:off x="6390640" y="4104640"/>
            <a:ext cx="406400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/>
              <a:t>input channels=</a:t>
            </a:r>
            <a:r>
              <a:rPr lang="en-US" altLang="en-US"/>
              <a:t>32</a:t>
            </a:r>
            <a:endParaRPr lang="en-US" altLang="en-GB"/>
          </a:p>
          <a:p>
            <a:r>
              <a:rPr lang="en-US" altLang="en-GB"/>
              <a:t>kernel size=3x3</a:t>
            </a:r>
            <a:endParaRPr lang="en-US" altLang="en-GB"/>
          </a:p>
          <a:p>
            <a:r>
              <a:rPr lang="en-US" altLang="en-GB"/>
              <a:t>filters=</a:t>
            </a:r>
            <a:r>
              <a:rPr lang="en-US" altLang="en-US"/>
              <a:t>64</a:t>
            </a:r>
            <a:endParaRPr lang="en-US" altLang="en-GB"/>
          </a:p>
          <a:p>
            <a:r>
              <a:rPr lang="en-US" altLang="en-GB"/>
              <a:t>all multiples = </a:t>
            </a:r>
            <a:r>
              <a:rPr lang="en-US" altLang="en-US"/>
              <a:t>18432</a:t>
            </a:r>
            <a:endParaRPr lang="en-US" altLang="en-GB"/>
          </a:p>
          <a:p>
            <a:r>
              <a:rPr lang="en-US" altLang="en-GB"/>
              <a:t>+bias (=#filters)=</a:t>
            </a:r>
            <a:r>
              <a:rPr lang="en-US" altLang="en-US"/>
              <a:t>18432+64</a:t>
            </a:r>
            <a:r>
              <a:rPr lang="en-US" altLang="en-GB"/>
              <a:t>=</a:t>
            </a:r>
            <a:r>
              <a:rPr lang="en-US" altLang="en-US"/>
              <a:t>18496</a:t>
            </a:r>
            <a:endParaRPr lang="en-US" altLang="en-GB"/>
          </a:p>
          <a:p>
            <a:endParaRPr lang="en-US" altLang="en-GB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Data Preprocessing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GB" altLang="en-US"/>
              <a:t>Read the picture files.</a:t>
            </a:r>
            <a:r>
              <a:rPr lang="en-US" altLang="en-GB"/>
              <a:t> </a:t>
            </a:r>
            <a:endParaRPr lang="en-GB" altLang="en-US"/>
          </a:p>
          <a:p>
            <a:r>
              <a:rPr lang="en-GB" altLang="en-US"/>
              <a:t>Decode the JPEG content to RGB grids of pixels.</a:t>
            </a:r>
            <a:endParaRPr lang="en-GB" altLang="en-US"/>
          </a:p>
          <a:p>
            <a:r>
              <a:rPr lang="en-GB" altLang="en-US"/>
              <a:t>Convert these into floating-point tensors.</a:t>
            </a:r>
            <a:endParaRPr lang="en-GB" altLang="en-US"/>
          </a:p>
          <a:p>
            <a:r>
              <a:rPr lang="en-GB" altLang="en-US"/>
              <a:t>Resize them to a shared size (</a:t>
            </a:r>
            <a:r>
              <a:rPr lang="en-US" altLang="en-GB"/>
              <a:t>e.g. </a:t>
            </a:r>
            <a:r>
              <a:rPr lang="en-GB" altLang="en-US"/>
              <a:t>180 × 180).</a:t>
            </a:r>
            <a:endParaRPr lang="en-GB" altLang="en-US"/>
          </a:p>
          <a:p>
            <a:r>
              <a:rPr lang="en-GB" altLang="en-US"/>
              <a:t>Pack them into batches (</a:t>
            </a:r>
            <a:r>
              <a:rPr lang="en-US" altLang="en-GB"/>
              <a:t>e.g. </a:t>
            </a:r>
            <a:r>
              <a:rPr lang="en-GB" altLang="en-US"/>
              <a:t>batches of 32 images)</a:t>
            </a:r>
            <a:endParaRPr lang="en-GB" altLang="en-US"/>
          </a:p>
          <a:p>
            <a:endParaRPr lang="en-GB" altLang="en-US"/>
          </a:p>
          <a:p>
            <a:pPr marL="0" indent="0">
              <a:buNone/>
            </a:pPr>
            <a:r>
              <a:rPr lang="en-US" altLang="en-GB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</a:rPr>
              <a:t>F</a:t>
            </a:r>
            <a:r>
              <a:rPr lang="en-GB" altLang="en-US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</a:rPr>
              <a:t>ortunately Keras has utilities to take care of these steps</a:t>
            </a:r>
            <a:r>
              <a:rPr lang="en-US" altLang="en-GB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</a:rPr>
              <a:t> </a:t>
            </a:r>
            <a:r>
              <a:rPr lang="en-GB" altLang="en-US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</a:rPr>
              <a:t>automatically</a:t>
            </a:r>
            <a:endParaRPr lang="en-GB" altLang="en-US">
              <a:gradFill>
                <a:gsLst>
                  <a:gs pos="0">
                    <a:srgbClr val="012D86"/>
                  </a:gs>
                  <a:gs pos="100000">
                    <a:srgbClr val="0E2557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GB"/>
              <a:t>Keras built-in functionality</a:t>
            </a:r>
            <a:br>
              <a:rPr lang="en-US" altLang="en-GB"/>
            </a:br>
            <a:r>
              <a:rPr lang="en-US" altLang="en-GB" sz="3100" b="1"/>
              <a:t>reading images, resizing, batching</a:t>
            </a:r>
            <a:r>
              <a:rPr lang="en-US" altLang="en-GB"/>
              <a:t> 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16100" y="1862455"/>
            <a:ext cx="8138160" cy="411924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Keras Dataset Object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GB" altLang="en-US"/>
              <a:t>TensorFlow makes available the tf.data API to create efficient input pipelines for</a:t>
            </a:r>
            <a:r>
              <a:rPr lang="en-US" altLang="en-GB"/>
              <a:t> </a:t>
            </a:r>
            <a:r>
              <a:rPr lang="en-GB" altLang="en-US"/>
              <a:t>machine learning models. </a:t>
            </a:r>
            <a:endParaRPr lang="en-GB" altLang="en-US"/>
          </a:p>
          <a:p>
            <a:r>
              <a:rPr lang="en-US" altLang="en-GB"/>
              <a:t>Features asynchronous data prefetching (preprocessing the next batch of data while the previous one is being handled by the model)</a:t>
            </a:r>
            <a:endParaRPr lang="en-US" altLang="en-GB"/>
          </a:p>
        </p:txBody>
      </p:sp>
      <p:graphicFrame>
        <p:nvGraphicFramePr>
          <p:cNvPr id="4" name="Table 3"/>
          <p:cNvGraphicFramePr/>
          <p:nvPr/>
        </p:nvGraphicFramePr>
        <p:xfrm>
          <a:off x="838200" y="3723005"/>
          <a:ext cx="10380980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6845"/>
                <a:gridCol w="6414135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common methods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when to use source</a:t>
                      </a:r>
                      <a:endParaRPr lang="en-US" altLang="en-GB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.</a:t>
                      </a:r>
                      <a:r>
                        <a:rPr lang="en-GB" altLang="en-US"/>
                        <a:t>image_dataset_from_directory</a:t>
                      </a:r>
                      <a:r>
                        <a:rPr lang="en-US" altLang="en-GB"/>
                        <a:t>()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data in directory structure</a:t>
                      </a:r>
                      <a:endParaRPr lang="en-US" altLang="en-GB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.from_tensor_slices()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data in numpy arrays</a:t>
                      </a:r>
                      <a:endParaRPr lang="en-US" altLang="en-GB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.flow_from_dataframe()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data paths mentioned in dataframe</a:t>
                      </a:r>
                      <a:endParaRPr lang="en-US" altLang="en-GB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.shuffle(buffer_size)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sz="1800">
                          <a:sym typeface="+mn-ea"/>
                        </a:rPr>
                        <a:t>—Shuffles elements within a buffer</a:t>
                      </a:r>
                      <a:endParaRPr lang="en-US" altLang="en-GB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sz="1800">
                          <a:sym typeface="+mn-ea"/>
                        </a:rPr>
                        <a:t>.prefetch(buffer_size)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sz="1800">
                          <a:sym typeface="+mn-ea"/>
                        </a:rPr>
                        <a:t>—Prefetches a buffer of </a:t>
                      </a:r>
                      <a:r>
                        <a:rPr lang="en-US" altLang="en-US" sz="1800">
                          <a:sym typeface="+mn-ea"/>
                        </a:rPr>
                        <a:t>e</a:t>
                      </a:r>
                      <a:r>
                        <a:rPr lang="en-US" altLang="en-GB" sz="1800">
                          <a:sym typeface="+mn-ea"/>
                        </a:rPr>
                        <a:t>lements in GPU memory</a:t>
                      </a:r>
                      <a:r>
                        <a:rPr lang="en-US" altLang="en-US" sz="1800">
                          <a:sym typeface="+mn-ea"/>
                        </a:rPr>
                        <a:t> </a:t>
                      </a:r>
                      <a:r>
                        <a:rPr lang="en-US" altLang="en-GB" sz="1800">
                          <a:sym typeface="+mn-ea"/>
                        </a:rPr>
                        <a:t>to achieve better device utilization.</a:t>
                      </a:r>
                      <a:endParaRPr lang="en-US" altLang="en-GB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sz="1800">
                          <a:sym typeface="+mn-ea"/>
                        </a:rPr>
                        <a:t>.map(callable</a:t>
                      </a:r>
                      <a:r>
                        <a:rPr lang="en-US" altLang="en-US" sz="1800">
                          <a:sym typeface="+mn-ea"/>
                        </a:rPr>
                        <a:t>)</a:t>
                      </a:r>
                      <a:endParaRPr lang="en-US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-- applying a function to dataset </a:t>
                      </a:r>
                      <a:endParaRPr lang="en-US" altLang="en-GB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HANDS On PRACTICE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Chose a Dataset</a:t>
            </a:r>
            <a:endParaRPr lang="en-US" altLang="en-GB"/>
          </a:p>
          <a:p>
            <a:r>
              <a:rPr lang="en-US" altLang="en-GB"/>
              <a:t>Create Directory Structure</a:t>
            </a:r>
            <a:endParaRPr lang="en-US" altLang="en-GB"/>
          </a:p>
          <a:p>
            <a:r>
              <a:rPr lang="en-US" altLang="en-GB"/>
              <a:t>Make dataset</a:t>
            </a:r>
            <a:endParaRPr lang="en-US" altLang="en-GB"/>
          </a:p>
          <a:p>
            <a:r>
              <a:rPr lang="en-US" altLang="en-GB"/>
              <a:t>Define Model</a:t>
            </a:r>
            <a:endParaRPr lang="en-US" altLang="en-GB"/>
          </a:p>
          <a:p>
            <a:r>
              <a:rPr lang="en-US" altLang="en-GB"/>
              <a:t>Evaluate</a:t>
            </a:r>
            <a:endParaRPr lang="en-US" altLang="en-GB"/>
          </a:p>
          <a:p>
            <a:r>
              <a:rPr lang="en-US" altLang="en-GB"/>
              <a:t>Data Augmentation</a:t>
            </a:r>
            <a:endParaRPr lang="en-US" altLang="en-GB"/>
          </a:p>
          <a:p>
            <a:r>
              <a:rPr lang="en-US" altLang="en-GB"/>
              <a:t>Repeat: Define Model, Evaluate</a:t>
            </a:r>
            <a:endParaRPr lang="en-US" altLang="en-GB"/>
          </a:p>
          <a:p>
            <a:r>
              <a:rPr lang="en-US" altLang="en-GB"/>
              <a:t>Repeat: Pre-trained Models, Extract Features, Define Model, Evaluate</a:t>
            </a:r>
            <a:endParaRPr lang="en-US" altLang="en-GB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Checking the dataset , Callbacks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40105" y="1798320"/>
            <a:ext cx="6789420" cy="16306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49725"/>
            <a:ext cx="4411980" cy="17602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Padding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69595" y="1699895"/>
            <a:ext cx="9972040" cy="4152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Convnet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19455" y="1421765"/>
            <a:ext cx="10433050" cy="49879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deep_learning_architecture600pixels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325" y="280670"/>
            <a:ext cx="12031345" cy="64909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Concept of </a:t>
            </a:r>
            <a:r>
              <a:rPr lang="en-US" altLang="en-US"/>
              <a:t>Convolution </a:t>
            </a:r>
            <a:r>
              <a:rPr lang="en-US" altLang="en-GB"/>
              <a:t>Filters</a:t>
            </a:r>
            <a:endParaRPr lang="en-US" altLang="en-GB"/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en-GB"/>
              <a:t>code</a:t>
            </a:r>
            <a:endParaRPr lang="en-US" alt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6145" y="1825625"/>
            <a:ext cx="9982200" cy="386397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098040" y="5395595"/>
            <a:ext cx="50920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/>
              <a:t>7*1 + 2*0 + 3*-1 =4</a:t>
            </a:r>
            <a:endParaRPr lang="en-US" altLang="en-GB"/>
          </a:p>
          <a:p>
            <a:r>
              <a:rPr lang="en-US" altLang="en-GB"/>
              <a:t>4*1 + 5*0  + 3*-1= 1          sum al 3 rows=6</a:t>
            </a:r>
            <a:endParaRPr lang="en-US" altLang="en-GB"/>
          </a:p>
          <a:p>
            <a:r>
              <a:rPr lang="en-US" altLang="en-GB"/>
              <a:t>3*1 + 3*0 + 2*-1 = 1</a:t>
            </a:r>
            <a:endParaRPr lang="en-US" alt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Content Placeholder 3" descr="convolutionsbs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69365" y="1825625"/>
            <a:ext cx="965200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Strides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22070" y="1439545"/>
            <a:ext cx="7889875" cy="42341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GB"/>
              <a:t>Source Image</a:t>
            </a:r>
            <a:br>
              <a:rPr lang="en-US" altLang="en-GB"/>
            </a:br>
            <a:r>
              <a:rPr lang="en-US" altLang="en-GB"/>
              <a:t>Successive Patches</a:t>
            </a:r>
            <a:endParaRPr lang="en-US" altLang="en-GB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971415" y="496570"/>
            <a:ext cx="6998970" cy="58654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4428</Words>
  <Application>WPS Presentation</Application>
  <PresentationFormat>Widescreen</PresentationFormat>
  <Paragraphs>203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Wingdings</vt:lpstr>
      <vt:lpstr>Office Theme</vt:lpstr>
      <vt:lpstr>CLASS 6/7</vt:lpstr>
      <vt:lpstr>Convnets -  Primary Element of CV using Deep Learning</vt:lpstr>
      <vt:lpstr>Padding</vt:lpstr>
      <vt:lpstr>Convnet</vt:lpstr>
      <vt:lpstr>PowerPoint 演示文稿</vt:lpstr>
      <vt:lpstr>Concept of Convolution Filters</vt:lpstr>
      <vt:lpstr>PowerPoint 演示文稿</vt:lpstr>
      <vt:lpstr>Strides</vt:lpstr>
      <vt:lpstr>Source Image Successive Patches</vt:lpstr>
      <vt:lpstr>CONVOLUTION</vt:lpstr>
      <vt:lpstr>The Convolution Operation</vt:lpstr>
      <vt:lpstr>Spatial Hirerchary</vt:lpstr>
      <vt:lpstr>Feature Map, Filter &amp; Response Map </vt:lpstr>
      <vt:lpstr>UNDERSTANDING BORDER EFFECTS AND PADDING</vt:lpstr>
      <vt:lpstr>MaxPooling  (down sampling)</vt:lpstr>
      <vt:lpstr>What happens without pooling layer</vt:lpstr>
      <vt:lpstr>Practical use case / Practice Problem Cats-and-Dogs Classification</vt:lpstr>
      <vt:lpstr>Model Building Blocks</vt:lpstr>
      <vt:lpstr>model hyper parameters specification</vt:lpstr>
      <vt:lpstr>Calculating no. of Parameters</vt:lpstr>
      <vt:lpstr>Data Preprocessing</vt:lpstr>
      <vt:lpstr>Keras built-in functionality reading images, resizing, batching </vt:lpstr>
      <vt:lpstr>Keras Dataset Object</vt:lpstr>
      <vt:lpstr>HANDS On PRACTICE</vt:lpstr>
      <vt:lpstr>Checking the dataset , Callbacks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6</dc:title>
  <dc:creator/>
  <cp:lastModifiedBy>TJAMIL</cp:lastModifiedBy>
  <cp:revision>37</cp:revision>
  <dcterms:created xsi:type="dcterms:W3CDTF">2023-10-21T16:24:00Z</dcterms:created>
  <dcterms:modified xsi:type="dcterms:W3CDTF">2023-10-28T14:46:31Z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016F44D9B97447188BB97B1CF2A4BBA1_11</vt:lpwstr>
  </property>
  <property fmtid="{D5CDD505-2E9C-101B-9397-08002B2CF9AE}" pid="3" name="KSOProductBuildVer">
    <vt:lpwstr>2057-12.2.0.13266</vt:lpwstr>
  </property>
</Properties>
</file>

<file path=docProps/thumbnail.jpeg>
</file>